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686800" cy="838199"/>
          </a:xfrm>
        </p:spPr>
        <p:txBody>
          <a:bodyPr/>
          <a:lstStyle/>
          <a:p>
            <a:r>
              <a:rPr lang="en-US" dirty="0" smtClean="0">
                <a:latin typeface="Bell MT" pitchFamily="18" charset="0"/>
              </a:rPr>
              <a:t>Non-Aligned Movement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763000" cy="49530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Non-Aligned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Movement (NAM) was created and founded during the collapse of the colonial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system-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at the height of the Cold </a:t>
            </a: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War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Bandung Asian-African Conference is the most immediate antecedent to the creation of the Non-Aligned Movement.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Conference was held in Bandung on April 18-24, 1955 and gathered 29 Heads of States belonging to the first post-colonial generation of leaders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Bell MT" pitchFamily="18" charset="0"/>
              </a:rPr>
              <a:t> with the aim of identifying and assessing world issues at the time and pursuing out joint policies in international relations.</a:t>
            </a:r>
            <a:endParaRPr lang="en-US" sz="28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7467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"Ten Principles of </a:t>
            </a:r>
            <a:r>
              <a:rPr lang="en-US" dirty="0" smtClean="0"/>
              <a:t>Bandung“ (Objectives)</a:t>
            </a:r>
          </a:p>
          <a:p>
            <a:pPr algn="just">
              <a:buNone/>
            </a:pPr>
            <a:r>
              <a:rPr lang="en-US" dirty="0" smtClean="0">
                <a:latin typeface="Bodoni MT" pitchFamily="18" charset="0"/>
              </a:rPr>
              <a:t>key </a:t>
            </a:r>
            <a:r>
              <a:rPr lang="en-US" dirty="0" smtClean="0">
                <a:latin typeface="Bodoni MT" pitchFamily="18" charset="0"/>
              </a:rPr>
              <a:t>role was played in this process by the </a:t>
            </a:r>
            <a:r>
              <a:rPr lang="en-US" dirty="0" smtClean="0">
                <a:latin typeface="Bodoni MT" pitchFamily="18" charset="0"/>
              </a:rPr>
              <a:t>then</a:t>
            </a:r>
          </a:p>
          <a:p>
            <a:pPr algn="just">
              <a:buNone/>
            </a:pPr>
            <a:r>
              <a:rPr lang="en-US" dirty="0" smtClean="0">
                <a:latin typeface="Bodoni MT" pitchFamily="18" charset="0"/>
              </a:rPr>
              <a:t>Heads </a:t>
            </a:r>
            <a:r>
              <a:rPr lang="en-US" dirty="0" smtClean="0">
                <a:latin typeface="Bodoni MT" pitchFamily="18" charset="0"/>
              </a:rPr>
              <a:t>of State and Government </a:t>
            </a:r>
            <a:endParaRPr lang="en-US" dirty="0" smtClean="0">
              <a:latin typeface="Bodoni MT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Bodoni MT" pitchFamily="18" charset="0"/>
              </a:rPr>
              <a:t>Gamal</a:t>
            </a:r>
            <a:r>
              <a:rPr lang="en-US" dirty="0" smtClean="0">
                <a:latin typeface="Bodoni MT" pitchFamily="18" charset="0"/>
              </a:rPr>
              <a:t> </a:t>
            </a:r>
            <a:r>
              <a:rPr lang="en-US" dirty="0" smtClean="0">
                <a:latin typeface="Bodoni MT" pitchFamily="18" charset="0"/>
              </a:rPr>
              <a:t>Abdel Nasser of Egypt, </a:t>
            </a:r>
            <a:endParaRPr lang="en-US" dirty="0" smtClean="0">
              <a:latin typeface="Bodoni MT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Bodoni MT" pitchFamily="18" charset="0"/>
              </a:rPr>
              <a:t>Kwame</a:t>
            </a:r>
            <a:r>
              <a:rPr lang="en-US" dirty="0" smtClean="0">
                <a:latin typeface="Bodoni MT" pitchFamily="18" charset="0"/>
              </a:rPr>
              <a:t> </a:t>
            </a:r>
            <a:r>
              <a:rPr lang="en-US" dirty="0" smtClean="0">
                <a:latin typeface="Bodoni MT" pitchFamily="18" charset="0"/>
              </a:rPr>
              <a:t>Nkrumah of Ghana, </a:t>
            </a:r>
            <a:endParaRPr lang="en-US" dirty="0" smtClean="0">
              <a:latin typeface="Bodoni MT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Bodoni MT" pitchFamily="18" charset="0"/>
              </a:rPr>
              <a:t>Shri</a:t>
            </a:r>
            <a:r>
              <a:rPr lang="en-US" dirty="0" smtClean="0">
                <a:latin typeface="Bodoni MT" pitchFamily="18" charset="0"/>
              </a:rPr>
              <a:t> </a:t>
            </a:r>
            <a:r>
              <a:rPr lang="en-US" dirty="0" smtClean="0">
                <a:latin typeface="Bodoni MT" pitchFamily="18" charset="0"/>
              </a:rPr>
              <a:t>Jawaharlal Nehru of India, </a:t>
            </a:r>
            <a:endParaRPr lang="en-US" dirty="0" smtClean="0">
              <a:latin typeface="Bodoni MT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Bodoni MT" pitchFamily="18" charset="0"/>
              </a:rPr>
              <a:t>Ahmed </a:t>
            </a:r>
            <a:r>
              <a:rPr lang="en-US" dirty="0" smtClean="0">
                <a:latin typeface="Bodoni MT" pitchFamily="18" charset="0"/>
              </a:rPr>
              <a:t>Sukarno of Indonesia and </a:t>
            </a:r>
            <a:endParaRPr lang="en-US" dirty="0" smtClean="0">
              <a:latin typeface="Bodoni MT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Bodoni MT" pitchFamily="18" charset="0"/>
              </a:rPr>
              <a:t>Josip</a:t>
            </a:r>
            <a:r>
              <a:rPr lang="en-US" dirty="0" smtClean="0">
                <a:latin typeface="Bodoni MT" pitchFamily="18" charset="0"/>
              </a:rPr>
              <a:t> </a:t>
            </a:r>
            <a:r>
              <a:rPr lang="en-US" dirty="0" smtClean="0">
                <a:latin typeface="Bodoni MT" pitchFamily="18" charset="0"/>
              </a:rPr>
              <a:t>Broz Tito of Yugoslavia, </a:t>
            </a:r>
            <a:endParaRPr lang="en-US" dirty="0" smtClean="0">
              <a:latin typeface="Bodoni MT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Bodoni MT" pitchFamily="18" charset="0"/>
              </a:rPr>
              <a:t>founding </a:t>
            </a:r>
            <a:r>
              <a:rPr lang="en-US" dirty="0" smtClean="0">
                <a:latin typeface="Bodoni MT" pitchFamily="18" charset="0"/>
              </a:rPr>
              <a:t>fathers of the </a:t>
            </a:r>
            <a:r>
              <a:rPr lang="en-US" dirty="0" smtClean="0">
                <a:latin typeface="Bodoni MT" pitchFamily="18" charset="0"/>
              </a:rPr>
              <a:t>movement</a:t>
            </a:r>
          </a:p>
          <a:p>
            <a:pPr algn="just">
              <a:buNone/>
            </a:pPr>
            <a:endParaRPr lang="en-US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629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4200" b="1" dirty="0" smtClean="0">
                <a:latin typeface="Bell MT" pitchFamily="18" charset="0"/>
              </a:rPr>
              <a:t>Primary Of Objectives of NAM</a:t>
            </a:r>
          </a:p>
          <a:p>
            <a:pPr>
              <a:buNone/>
            </a:pP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self-determination</a:t>
            </a:r>
            <a:r>
              <a:rPr lang="en-US" sz="4200" b="1" dirty="0" smtClean="0">
                <a:latin typeface="Bell MT" pitchFamily="18" charset="0"/>
              </a:rPr>
              <a:t>,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national independence</a:t>
            </a: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sovereignty </a:t>
            </a:r>
            <a:r>
              <a:rPr lang="en-US" sz="4200" b="1" dirty="0" smtClean="0">
                <a:latin typeface="Bell MT" pitchFamily="18" charset="0"/>
              </a:rPr>
              <a:t>and territorial integrity of States;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opposition </a:t>
            </a:r>
            <a:r>
              <a:rPr lang="en-US" sz="4200" b="1" dirty="0" smtClean="0">
                <a:latin typeface="Bell MT" pitchFamily="18" charset="0"/>
              </a:rPr>
              <a:t>to apartheid;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non-adherence </a:t>
            </a:r>
            <a:r>
              <a:rPr lang="en-US" sz="4200" b="1" dirty="0" smtClean="0">
                <a:latin typeface="Bell MT" pitchFamily="18" charset="0"/>
              </a:rPr>
              <a:t>to multilateral military pacts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independence </a:t>
            </a:r>
            <a:r>
              <a:rPr lang="en-US" sz="4200" b="1" dirty="0" smtClean="0">
                <a:latin typeface="Bell MT" pitchFamily="18" charset="0"/>
              </a:rPr>
              <a:t>of non-aligned countries from great power or block influences and rivalries;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struggle </a:t>
            </a:r>
            <a:r>
              <a:rPr lang="en-US" sz="4200" b="1" dirty="0" smtClean="0">
                <a:latin typeface="Bell MT" pitchFamily="18" charset="0"/>
              </a:rPr>
              <a:t>against imperialism in all its forms and manifestations;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struggle </a:t>
            </a:r>
            <a:r>
              <a:rPr lang="en-US" sz="4200" b="1" dirty="0" smtClean="0">
                <a:latin typeface="Bell MT" pitchFamily="18" charset="0"/>
              </a:rPr>
              <a:t>against colonialism, neocolonialism, racism, foreign occupation and domination;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disarmament</a:t>
            </a:r>
            <a:r>
              <a:rPr lang="en-US" sz="4200" b="1" dirty="0" smtClean="0">
                <a:latin typeface="Bell MT" pitchFamily="18" charset="0"/>
              </a:rPr>
              <a:t>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non-interference </a:t>
            </a:r>
            <a:r>
              <a:rPr lang="en-US" sz="4200" b="1" dirty="0" smtClean="0">
                <a:latin typeface="Bell MT" pitchFamily="18" charset="0"/>
              </a:rPr>
              <a:t>into the internal affairs of States and peaceful coexistence among all nations;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rejection </a:t>
            </a:r>
            <a:r>
              <a:rPr lang="en-US" sz="4200" b="1" dirty="0" smtClean="0">
                <a:latin typeface="Bell MT" pitchFamily="18" charset="0"/>
              </a:rPr>
              <a:t>of the use or threat of use of force in international </a:t>
            </a:r>
            <a:r>
              <a:rPr lang="en-US" sz="4200" b="1" dirty="0" smtClean="0">
                <a:latin typeface="Bell MT" pitchFamily="18" charset="0"/>
              </a:rPr>
              <a:t>relations;</a:t>
            </a: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strengthening </a:t>
            </a:r>
            <a:r>
              <a:rPr lang="en-US" sz="4200" b="1" dirty="0" smtClean="0">
                <a:latin typeface="Bell MT" pitchFamily="18" charset="0"/>
              </a:rPr>
              <a:t>of the United Nations;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democratization </a:t>
            </a:r>
            <a:r>
              <a:rPr lang="en-US" sz="4200" b="1" dirty="0" smtClean="0">
                <a:latin typeface="Bell MT" pitchFamily="18" charset="0"/>
              </a:rPr>
              <a:t>of international relations;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socioeconomic </a:t>
            </a:r>
            <a:r>
              <a:rPr lang="en-US" sz="4200" b="1" dirty="0" smtClean="0">
                <a:latin typeface="Bell MT" pitchFamily="18" charset="0"/>
              </a:rPr>
              <a:t>development and the restructuring of the international economic system; </a:t>
            </a:r>
            <a:endParaRPr lang="en-US" sz="4200" b="1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4200" b="1" dirty="0" smtClean="0">
                <a:latin typeface="Bell MT" pitchFamily="18" charset="0"/>
              </a:rPr>
              <a:t>as </a:t>
            </a:r>
            <a:r>
              <a:rPr lang="en-US" sz="4200" b="1" dirty="0" smtClean="0">
                <a:latin typeface="Bell MT" pitchFamily="18" charset="0"/>
              </a:rPr>
              <a:t>well as international cooperation on an equal footing.</a:t>
            </a:r>
            <a:endParaRPr lang="en-US" sz="4200" b="1" dirty="0" smtClean="0">
              <a:latin typeface="Bell MT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The </a:t>
            </a:r>
            <a:r>
              <a:rPr lang="en-US" b="1" dirty="0" smtClean="0"/>
              <a:t>te</a:t>
            </a:r>
            <a:r>
              <a:rPr lang="en-US" b="1" dirty="0" smtClean="0"/>
              <a:t>n principles of </a:t>
            </a:r>
            <a:r>
              <a:rPr lang="en-US" b="1" dirty="0" smtClean="0"/>
              <a:t>Bandung</a:t>
            </a:r>
          </a:p>
          <a:p>
            <a:pPr fontAlgn="base">
              <a:buNone/>
            </a:pPr>
            <a:r>
              <a:rPr lang="en-US" dirty="0" smtClean="0"/>
              <a:t>1. Respect </a:t>
            </a:r>
            <a:r>
              <a:rPr lang="en-US" dirty="0" smtClean="0"/>
              <a:t>of fundamental human rights and of the objectives and principles of the Charter of the United Nations.</a:t>
            </a:r>
          </a:p>
          <a:p>
            <a:pPr fontAlgn="base">
              <a:buNone/>
            </a:pPr>
            <a:r>
              <a:rPr lang="en-US" dirty="0" smtClean="0"/>
              <a:t>2. Respect </a:t>
            </a:r>
            <a:r>
              <a:rPr lang="en-US" dirty="0" smtClean="0"/>
              <a:t>of the sovereignty and territorial integrity of all nations.</a:t>
            </a:r>
          </a:p>
          <a:p>
            <a:pPr fontAlgn="base">
              <a:buNone/>
            </a:pPr>
            <a:r>
              <a:rPr lang="en-US" dirty="0" smtClean="0"/>
              <a:t>3. Recognition </a:t>
            </a:r>
            <a:r>
              <a:rPr lang="en-US" dirty="0" smtClean="0"/>
              <a:t>of the equality among all races and of the equality among all nations, both large and small.</a:t>
            </a:r>
          </a:p>
          <a:p>
            <a:pPr fontAlgn="base">
              <a:buNone/>
            </a:pPr>
            <a:r>
              <a:rPr lang="en-US" dirty="0" smtClean="0"/>
              <a:t>4. Non-intervention </a:t>
            </a:r>
            <a:r>
              <a:rPr lang="en-US" dirty="0" smtClean="0"/>
              <a:t>or non-interference into the internal affairs of another -country.</a:t>
            </a:r>
          </a:p>
          <a:p>
            <a:pPr fontAlgn="base">
              <a:buNone/>
            </a:pPr>
            <a:r>
              <a:rPr lang="en-US" dirty="0" smtClean="0"/>
              <a:t>5. Respect </a:t>
            </a:r>
            <a:r>
              <a:rPr lang="en-US" dirty="0" smtClean="0"/>
              <a:t>of the right of every nation to defend itself, either individually or collectively, in conformity with the Charter of the United Nations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/>
          </a:bodyPr>
          <a:lstStyle/>
          <a:p>
            <a:pPr fontAlgn="base">
              <a:buNone/>
            </a:pPr>
            <a:r>
              <a:rPr lang="en-US" dirty="0" smtClean="0"/>
              <a:t>6. </a:t>
            </a:r>
            <a:r>
              <a:rPr lang="en-US" dirty="0" smtClean="0"/>
              <a:t>Non-use of collective defense pacts to benefit the specific interests of any of the great </a:t>
            </a:r>
            <a:r>
              <a:rPr lang="en-US" dirty="0" smtClean="0"/>
              <a:t>powers.</a:t>
            </a:r>
          </a:p>
          <a:p>
            <a:pPr fontAlgn="base">
              <a:buNone/>
            </a:pPr>
            <a:r>
              <a:rPr lang="en-US" dirty="0" smtClean="0"/>
              <a:t>	</a:t>
            </a:r>
            <a:r>
              <a:rPr lang="en-US" dirty="0" smtClean="0"/>
              <a:t>b. Non-use </a:t>
            </a:r>
            <a:r>
              <a:rPr lang="en-US" dirty="0" smtClean="0"/>
              <a:t>of pressures by any country against other countries.</a:t>
            </a:r>
          </a:p>
          <a:p>
            <a:pPr fontAlgn="base">
              <a:buNone/>
            </a:pPr>
            <a:r>
              <a:rPr lang="en-US" dirty="0" smtClean="0"/>
              <a:t>7.  Refraining </a:t>
            </a:r>
            <a:r>
              <a:rPr lang="en-US" dirty="0" smtClean="0"/>
              <a:t>from carrying out or threatening to carry out aggression, or from using force against the territorial integrity or political independence of any country.</a:t>
            </a:r>
          </a:p>
          <a:p>
            <a:pPr fontAlgn="base">
              <a:buNone/>
            </a:pPr>
            <a:r>
              <a:rPr lang="en-US" dirty="0" smtClean="0"/>
              <a:t>8. Peaceful </a:t>
            </a:r>
            <a:r>
              <a:rPr lang="en-US" dirty="0" smtClean="0"/>
              <a:t>solution of all international conflicts in conformity with the Charter of the United Nations.</a:t>
            </a:r>
          </a:p>
          <a:p>
            <a:pPr fontAlgn="base">
              <a:buNone/>
            </a:pPr>
            <a:r>
              <a:rPr lang="en-US" dirty="0" smtClean="0"/>
              <a:t>9. Promotion </a:t>
            </a:r>
            <a:r>
              <a:rPr lang="en-US" dirty="0" smtClean="0"/>
              <a:t>of mutual interests and of cooperation.</a:t>
            </a:r>
          </a:p>
          <a:p>
            <a:pPr fontAlgn="base">
              <a:buNone/>
            </a:pPr>
            <a:r>
              <a:rPr lang="en-US" dirty="0" smtClean="0"/>
              <a:t>10. Respect </a:t>
            </a:r>
            <a:r>
              <a:rPr lang="en-US" dirty="0" smtClean="0"/>
              <a:t>of justice and of international obligations.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Bookman Old Style" pitchFamily="18" charset="0"/>
              </a:rPr>
              <a:t>First NAM Summit in Belgrade in </a:t>
            </a:r>
            <a:r>
              <a:rPr lang="en-US" dirty="0" smtClean="0">
                <a:latin typeface="Bookman Old Style" pitchFamily="18" charset="0"/>
              </a:rPr>
              <a:t>1961</a:t>
            </a:r>
          </a:p>
          <a:p>
            <a:r>
              <a:rPr lang="en-US" dirty="0" smtClean="0">
                <a:latin typeface="Bookman Old Style" pitchFamily="18" charset="0"/>
              </a:rPr>
              <a:t>16th </a:t>
            </a:r>
            <a:r>
              <a:rPr lang="en-US" dirty="0" smtClean="0">
                <a:latin typeface="Bookman Old Style" pitchFamily="18" charset="0"/>
              </a:rPr>
              <a:t>Summit in </a:t>
            </a:r>
            <a:r>
              <a:rPr lang="en-US" dirty="0" smtClean="0">
                <a:latin typeface="Bookman Old Style" pitchFamily="18" charset="0"/>
              </a:rPr>
              <a:t>Teheran, August 2012</a:t>
            </a:r>
          </a:p>
          <a:p>
            <a:r>
              <a:rPr lang="en-US" dirty="0" smtClean="0">
                <a:latin typeface="Bookman Old Style" pitchFamily="18" charset="0"/>
              </a:rPr>
              <a:t>17th Summit in the Island of Margarita, Bolivarian Republic of Venezuela </a:t>
            </a:r>
            <a:r>
              <a:rPr lang="en-US" dirty="0" smtClean="0">
                <a:latin typeface="Bookman Old Style" pitchFamily="18" charset="0"/>
              </a:rPr>
              <a:t>2016</a:t>
            </a:r>
          </a:p>
          <a:p>
            <a:r>
              <a:rPr lang="en-US" dirty="0" smtClean="0">
                <a:latin typeface="Bookman Old Style" pitchFamily="18" charset="0"/>
              </a:rPr>
              <a:t>18</a:t>
            </a:r>
            <a:r>
              <a:rPr lang="en-US" baseline="30000" dirty="0" smtClean="0">
                <a:latin typeface="Bookman Old Style" pitchFamily="18" charset="0"/>
              </a:rPr>
              <a:t>th</a:t>
            </a:r>
            <a:r>
              <a:rPr lang="en-US" dirty="0" smtClean="0">
                <a:latin typeface="Bookman Old Style" pitchFamily="18" charset="0"/>
              </a:rPr>
              <a:t>  </a:t>
            </a:r>
            <a:r>
              <a:rPr lang="en-US" dirty="0" smtClean="0">
                <a:latin typeface="Bookman Old Style" pitchFamily="18" charset="0"/>
              </a:rPr>
              <a:t>Summit </a:t>
            </a:r>
            <a:r>
              <a:rPr lang="en-US" dirty="0" smtClean="0">
                <a:latin typeface="Bookman Old Style" pitchFamily="18" charset="0"/>
              </a:rPr>
              <a:t>going to host by </a:t>
            </a:r>
            <a:r>
              <a:rPr lang="en-US" dirty="0" smtClean="0">
                <a:latin typeface="Bookman Old Style" pitchFamily="18" charset="0"/>
              </a:rPr>
              <a:t>Azerbaijan in </a:t>
            </a:r>
            <a:r>
              <a:rPr lang="en-US" dirty="0" smtClean="0">
                <a:latin typeface="Bookman Old Style" pitchFamily="18" charset="0"/>
              </a:rPr>
              <a:t>2019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i="1" dirty="0" smtClean="0">
                <a:latin typeface="Bookman Old Style" pitchFamily="18" charset="0"/>
              </a:rPr>
              <a:t>long-standing </a:t>
            </a:r>
            <a:r>
              <a:rPr lang="en-US" i="1" dirty="0" smtClean="0">
                <a:latin typeface="Bookman Old Style" pitchFamily="18" charset="0"/>
              </a:rPr>
              <a:t>goals of the Movement remain to be realized. Peace, development, economic cooperation and the democratization of international relations, to mention just a few, are old goals of the non-aligned countries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ownloads\T0mcIL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5410200" cy="4364228"/>
          </a:xfrm>
          <a:prstGeom prst="rect">
            <a:avLst/>
          </a:prstGeom>
          <a:noFill/>
        </p:spPr>
      </p:pic>
      <p:pic>
        <p:nvPicPr>
          <p:cNvPr id="1027" name="Picture 3" descr="C:\Users\user\Download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4495800"/>
            <a:ext cx="3657600" cy="2194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405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Non-Aligned Movement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Non-Aligned Movement</dc:title>
  <dc:creator>user</dc:creator>
  <cp:lastModifiedBy>user</cp:lastModifiedBy>
  <cp:revision>7</cp:revision>
  <dcterms:created xsi:type="dcterms:W3CDTF">2006-08-16T00:00:00Z</dcterms:created>
  <dcterms:modified xsi:type="dcterms:W3CDTF">2018-02-22T00:53:00Z</dcterms:modified>
</cp:coreProperties>
</file>